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1" r:id="rId8"/>
    <p:sldId id="259" r:id="rId9"/>
    <p:sldId id="260" r:id="rId10"/>
    <p:sldId id="267" r:id="rId11"/>
    <p:sldId id="273" r:id="rId12"/>
    <p:sldId id="265" r:id="rId13"/>
    <p:sldId id="266" r:id="rId14"/>
    <p:sldId id="272" r:id="rId15"/>
    <p:sldId id="270" r:id="rId16"/>
    <p:sldId id="269" r:id="rId17"/>
    <p:sldId id="268" r:id="rId18"/>
    <p:sldId id="271" r:id="rId19"/>
    <p:sldId id="274" r:id="rId20"/>
    <p:sldId id="275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D8BBB4-4D21-4417-A202-36A66E97FE96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1F4D29-3E1D-4ABF-9CD9-78FAC954DE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3643314"/>
            <a:ext cx="8643998" cy="214314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Ultra" pitchFamily="50" charset="-52"/>
              </a:rPr>
              <a:t/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Ultra" pitchFamily="50" charset="-52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Ultra" pitchFamily="50" charset="-52"/>
              </a:rPr>
              <a:t>Морально – нравственное воспитание дошкольников. </a:t>
            </a:r>
            <a:b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Ultra" pitchFamily="50" charset="-52"/>
              </a:rPr>
            </a:b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thCYR Ultra" pitchFamily="50" charset="-52"/>
              </a:rPr>
              <a:t>Традиции русского народа.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uthCYR Ultra" pitchFamily="50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71604" y="5786454"/>
            <a:ext cx="7315200" cy="107154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onstantia" pitchFamily="18" charset="0"/>
              </a:rPr>
              <a:t>Муниципальное бюджетное дошкольное образовательное учреждение Центр Развития Ребенка – Детский Сад №5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Constantia" pitchFamily="18" charset="0"/>
              </a:rPr>
              <a:t>г.Горячий Ключ</a:t>
            </a:r>
            <a:endParaRPr lang="ru-RU" b="1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1026" name="Picture 2" descr="F:\сюжетные фото\DSC_00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Новизна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     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Проект  ориентирован на вступивший в силу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ФГОС  ДОО в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соответствии с содержанием психолого-педагогической работы по освоению детьми образовательных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областей.</a:t>
            </a:r>
          </a:p>
          <a:p>
            <a:pPr marL="0" indent="0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     Работа </a:t>
            </a:r>
            <a:r>
              <a:rPr lang="ru-RU" sz="3300" b="1" dirty="0">
                <a:latin typeface="Times New Roman" pitchFamily="18" charset="0"/>
                <a:cs typeface="Times New Roman" pitchFamily="18" charset="0"/>
              </a:rPr>
              <a:t>в данном направлении обеспечивает повышение качества образования дошкольников путем формирования компетентностей в областях реализуемой в ДОУ программе,  как показатель готовности к обучению в школе за счет активизации исследовательской деятельности детей  на основе проектного метода.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9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Взаимодействие с социальными партнерами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15369" cy="3887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95683"/>
            <a:ext cx="3816424" cy="286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12542"/>
            <a:ext cx="4921515" cy="369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7887"/>
            <a:ext cx="2532765" cy="189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82" y="1196752"/>
            <a:ext cx="2950418" cy="2212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0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3074"/>
            <a:ext cx="3203828" cy="2921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6" name="Picture 2" descr="F:\проект и презентация\фото презент. проект\PIC_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6531"/>
            <a:ext cx="2766748" cy="2075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связей с родителями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44" y="3717032"/>
            <a:ext cx="2557888" cy="2976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4063467" cy="321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29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/>
              </a:rPr>
              <a:t>народные праздники и </a:t>
            </a:r>
            <a:r>
              <a:rPr lang="ru-RU" b="1" i="1" dirty="0" smtClean="0">
                <a:solidFill>
                  <a:srgbClr val="C00000"/>
                </a:solidFill>
                <a:effectLst/>
              </a:rPr>
              <a:t>традиции в нашем детском саду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72" y="5015407"/>
            <a:ext cx="2562037" cy="1749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05260"/>
            <a:ext cx="2862317" cy="2544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7" y="1556792"/>
            <a:ext cx="3551391" cy="246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47" y="1484784"/>
            <a:ext cx="2858482" cy="17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2494"/>
            <a:ext cx="2551140" cy="294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2005236" cy="3076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Функционирующие кружки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1" y="1291146"/>
            <a:ext cx="2891750" cy="393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23" y="1291146"/>
            <a:ext cx="5330055" cy="3938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46" y="4293096"/>
            <a:ext cx="5096256" cy="2473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effectLst/>
              </a:rPr>
              <a:t>Методы реализации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проекта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2962672" cy="41234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Наглядно-действенный метод</a:t>
            </a:r>
          </a:p>
          <a:p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Словесно-образный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Практический метод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0754"/>
            <a:ext cx="249627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25019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7795"/>
            <a:ext cx="1661993" cy="1235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39" y="3719498"/>
            <a:ext cx="1417631" cy="121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78891"/>
            <a:ext cx="1792697" cy="1344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74" y="5145525"/>
            <a:ext cx="1551172" cy="1268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15" y="547464"/>
            <a:ext cx="1976809" cy="1523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44" y="106030"/>
            <a:ext cx="1763343" cy="2015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28535"/>
            <a:ext cx="2141054" cy="1596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82" y="2070811"/>
            <a:ext cx="987425" cy="136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71" y="2121279"/>
            <a:ext cx="1398879" cy="140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692696"/>
            <a:ext cx="4191000" cy="56319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500" b="1" dirty="0"/>
              <a:t>Участники проекта</a:t>
            </a:r>
            <a:endParaRPr lang="ru-RU" sz="4500" dirty="0"/>
          </a:p>
          <a:p>
            <a:pPr marL="0" indent="0">
              <a:buNone/>
            </a:pPr>
            <a:r>
              <a:rPr lang="ru-RU" sz="4500" dirty="0"/>
              <a:t>- воспитатели;</a:t>
            </a:r>
            <a:br>
              <a:rPr lang="ru-RU" sz="4500" dirty="0"/>
            </a:br>
            <a:r>
              <a:rPr lang="ru-RU" sz="4500" dirty="0"/>
              <a:t>- </a:t>
            </a:r>
            <a:r>
              <a:rPr lang="ru-RU" sz="4500" dirty="0" smtClean="0"/>
              <a:t>музыкальные руководители;</a:t>
            </a:r>
            <a:r>
              <a:rPr lang="ru-RU" sz="4500" dirty="0"/>
              <a:t> </a:t>
            </a:r>
            <a:br>
              <a:rPr lang="ru-RU" sz="4500" dirty="0"/>
            </a:br>
            <a:r>
              <a:rPr lang="ru-RU" sz="4500" dirty="0"/>
              <a:t>- дети в возрасте от 3 до 7 лет;</a:t>
            </a:r>
            <a:br>
              <a:rPr lang="ru-RU" sz="4500" dirty="0"/>
            </a:br>
            <a:r>
              <a:rPr lang="ru-RU" sz="4500" dirty="0"/>
              <a:t>- родители (законные представители);</a:t>
            </a:r>
            <a:br>
              <a:rPr lang="ru-RU" sz="4500" dirty="0"/>
            </a:br>
            <a:r>
              <a:rPr lang="ru-RU" sz="4500" dirty="0"/>
              <a:t>- социальные партнеры (музей, библиотека).</a:t>
            </a:r>
          </a:p>
          <a:p>
            <a:pPr marL="0" indent="0">
              <a:buNone/>
            </a:pPr>
            <a:r>
              <a:rPr lang="ru-RU" sz="4500" dirty="0"/>
              <a:t> 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5364088" cy="11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343400" cy="566050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800" b="1" dirty="0"/>
              <a:t>Механизмы реализации проекта.</a:t>
            </a:r>
            <a:endParaRPr lang="ru-RU" sz="3800" dirty="0"/>
          </a:p>
          <a:p>
            <a:pPr marL="0" indent="0">
              <a:buNone/>
            </a:pPr>
            <a:r>
              <a:rPr lang="ru-RU" sz="3400" dirty="0" smtClean="0"/>
              <a:t>*  </a:t>
            </a:r>
            <a:r>
              <a:rPr lang="ru-RU" sz="3400" dirty="0"/>
              <a:t>Активное взаимодействие всех участников </a:t>
            </a:r>
            <a:r>
              <a:rPr lang="ru-RU" sz="3400" dirty="0" smtClean="0"/>
              <a:t>образовательного </a:t>
            </a:r>
            <a:r>
              <a:rPr lang="ru-RU" sz="3400" dirty="0"/>
              <a:t>процесса;</a:t>
            </a:r>
          </a:p>
          <a:p>
            <a:pPr marL="0" indent="0">
              <a:buNone/>
            </a:pPr>
            <a:r>
              <a:rPr lang="ru-RU" sz="3400" dirty="0" smtClean="0"/>
              <a:t>* Формирование </a:t>
            </a:r>
            <a:r>
              <a:rPr lang="ru-RU" sz="3400" dirty="0"/>
              <a:t>партнерского сообщества сотрудников </a:t>
            </a:r>
            <a:r>
              <a:rPr lang="ru-RU" sz="3400" dirty="0" smtClean="0"/>
              <a:t>ДОУ № </a:t>
            </a:r>
            <a:r>
              <a:rPr lang="ru-RU" sz="3400" dirty="0"/>
              <a:t>5, детей и родителей в процессе организации работы по морально-нравственному воспитанию</a:t>
            </a:r>
            <a:r>
              <a:rPr lang="ru-RU" sz="3400" dirty="0" smtClean="0"/>
              <a:t>.</a:t>
            </a:r>
          </a:p>
          <a:p>
            <a:pPr marL="0" indent="0">
              <a:buNone/>
            </a:pPr>
            <a:r>
              <a:rPr lang="ru-RU" sz="3400" dirty="0" smtClean="0"/>
              <a:t>* </a:t>
            </a:r>
            <a:r>
              <a:rPr lang="ru-RU" sz="3400" dirty="0"/>
              <a:t>Взаимодействие детско-родительского и педагогического коллектива </a:t>
            </a:r>
            <a:r>
              <a:rPr lang="ru-RU" sz="3400" dirty="0" smtClean="0"/>
              <a:t>с </a:t>
            </a:r>
            <a:r>
              <a:rPr lang="ru-RU" sz="3400" dirty="0"/>
              <a:t>образовательными и культурными структурами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7550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    </a:t>
            </a:r>
            <a:r>
              <a:rPr lang="ru-RU" sz="3600" b="1" i="1" u="sng" dirty="0" smtClean="0"/>
              <a:t>для </a:t>
            </a:r>
            <a:r>
              <a:rPr lang="ru-RU" sz="3600" b="1" i="1" u="sng" dirty="0"/>
              <a:t>детей:</a:t>
            </a:r>
            <a:endParaRPr lang="ru-RU" sz="3600" u="sng" dirty="0"/>
          </a:p>
          <a:p>
            <a:r>
              <a:rPr lang="ru-RU" sz="3600" dirty="0" smtClean="0"/>
              <a:t>обеспечение </a:t>
            </a:r>
            <a:r>
              <a:rPr lang="ru-RU" sz="3600" dirty="0"/>
              <a:t>эмоционального благополучия ребёнка и создания внутренних предпосылок для дальнейшего  личностного развития;</a:t>
            </a:r>
          </a:p>
          <a:p>
            <a:r>
              <a:rPr lang="ru-RU" sz="3600" dirty="0" smtClean="0"/>
              <a:t>пробуждение </a:t>
            </a:r>
            <a:r>
              <a:rPr lang="ru-RU" sz="3600" dirty="0"/>
              <a:t>интереса к истории и культуре своей Родины, любви к родному краю;</a:t>
            </a:r>
          </a:p>
          <a:p>
            <a:r>
              <a:rPr lang="ru-RU" sz="3600" dirty="0" smtClean="0"/>
              <a:t>формирование </a:t>
            </a:r>
            <a:r>
              <a:rPr lang="ru-RU" sz="3600" dirty="0"/>
              <a:t>чувств национального достоинства;</a:t>
            </a:r>
          </a:p>
          <a:p>
            <a:r>
              <a:rPr lang="ru-RU" sz="3600" dirty="0" smtClean="0"/>
              <a:t>развитие </a:t>
            </a:r>
            <a:r>
              <a:rPr lang="ru-RU" sz="3600" dirty="0"/>
              <a:t>социальных компетенций ребёнка в коллективе и в общении друг с другом;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300" b="1" i="1" u="sng" dirty="0"/>
              <a:t>для педагогов:</a:t>
            </a:r>
            <a:endParaRPr lang="ru-RU" sz="3300" u="sng" dirty="0"/>
          </a:p>
          <a:p>
            <a:r>
              <a:rPr lang="ru-RU" dirty="0" smtClean="0"/>
              <a:t>совершенствование </a:t>
            </a:r>
            <a:r>
              <a:rPr lang="ru-RU" dirty="0"/>
              <a:t>компетентности педагогических кадров </a:t>
            </a:r>
            <a:r>
              <a:rPr lang="ru-RU" dirty="0" smtClean="0"/>
              <a:t>в </a:t>
            </a:r>
            <a:r>
              <a:rPr lang="ru-RU" dirty="0"/>
              <a:t>вопросах  морально - нравственного воспитания дошкольников, </a:t>
            </a:r>
            <a:endParaRPr lang="ru-RU" dirty="0" smtClean="0"/>
          </a:p>
          <a:p>
            <a:r>
              <a:rPr lang="ru-RU" dirty="0" smtClean="0"/>
              <a:t>объединение </a:t>
            </a:r>
            <a:r>
              <a:rPr lang="ru-RU" dirty="0"/>
              <a:t>усилий педагогов и родителей при организации работы по приобщению к русской национальной культуре.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300" b="1" i="1" u="sng" dirty="0"/>
              <a:t>для родителей:</a:t>
            </a:r>
            <a:endParaRPr lang="ru-RU" sz="3300" u="sng" dirty="0"/>
          </a:p>
          <a:p>
            <a:r>
              <a:rPr lang="ru-RU" dirty="0" smtClean="0"/>
              <a:t>реализация </a:t>
            </a:r>
            <a:r>
              <a:rPr lang="ru-RU" dirty="0"/>
              <a:t>преимущественного права родителей в развитии и воспитании своих детей;</a:t>
            </a:r>
          </a:p>
          <a:p>
            <a:r>
              <a:rPr lang="ru-RU" dirty="0" smtClean="0"/>
              <a:t>объединение </a:t>
            </a:r>
            <a:r>
              <a:rPr lang="ru-RU" dirty="0"/>
              <a:t>и реализация инициатив социально - активных родителей в области морально-нравственного  развития и воспитания детей;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системы социального партнёрства ДОУ и семьи в вопросах морально - нравственного  воспитания детей;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69269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деятельности по морально – нравственному воспитанию дошкольников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Доступность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Гуманистичность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 Деятельность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Интеграция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Системность</a:t>
            </a: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Непрерывность  и преемственность воспитания в семье и ДОУ на основе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0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 – развивающая </a:t>
            </a:r>
            <a:r>
              <a:rPr lang="ru-RU" dirty="0" err="1" smtClean="0"/>
              <a:t>стреда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8651"/>
            <a:ext cx="3077843" cy="230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337" y="3948325"/>
            <a:ext cx="2983301" cy="223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5" y="3930880"/>
            <a:ext cx="2808312" cy="21062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56" y="1408651"/>
            <a:ext cx="2319702" cy="1739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63" y="3930880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78" y="1473200"/>
            <a:ext cx="2991778" cy="2243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2015\PIC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00636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«Детство –</a:t>
            </a: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важнейший период </a:t>
            </a: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человеческой жизни, 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подготовка к будущей жизни, а настоящая, яркая, 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самобытная, неповторимая жизнь. И от того, как 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 детство, кто вел ребенка за руку в детские 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годы, что вошло в его разум и сердце из окружающего 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мира, - от этого в решающей степени зависит, каким 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человеком станет сегодняшний малыш».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sz="4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В.А.Сухомлинский</a:t>
            </a:r>
            <a:endParaRPr lang="ru-RU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" y="3271717"/>
            <a:ext cx="2647975" cy="3404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49276"/>
            <a:ext cx="2549893" cy="327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43" y="260648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149419" cy="310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" y="29681"/>
            <a:ext cx="4409592" cy="3307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3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4" y="4217861"/>
            <a:ext cx="2744261" cy="2394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9241"/>
            <a:ext cx="4529025" cy="3396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19" y="4193012"/>
            <a:ext cx="3191371" cy="2393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90" y="4144991"/>
            <a:ext cx="2371684" cy="2441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4" y="980728"/>
            <a:ext cx="3390656" cy="306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90424"/>
            <a:ext cx="3600400" cy="3084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F:\проект и презентация\пр. фото\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853" y="18312"/>
            <a:ext cx="2902181" cy="2176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54788"/>
            <a:ext cx="2275507" cy="1949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46" y="5224699"/>
            <a:ext cx="2194793" cy="1449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0544"/>
            <a:ext cx="2627405" cy="1970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07" y="1798265"/>
            <a:ext cx="3902505" cy="2926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75" y="2780928"/>
            <a:ext cx="3707457" cy="27805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9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Морально – нравственное воспитание. </a:t>
            </a:r>
            <a:br>
              <a:rPr lang="ru-RU" sz="2400" dirty="0" smtClean="0"/>
            </a:br>
            <a:r>
              <a:rPr lang="ru-RU" sz="2400" dirty="0" smtClean="0"/>
              <a:t>Традиции русского народа.</a:t>
            </a:r>
            <a:endParaRPr lang="ru-RU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32656"/>
            <a:ext cx="624019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амять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своей истории, истории своей семьи, города, края, страны; уважение к памяти предков, сохранение традиций своего народа – это залог целостной, высоконравственной, гармонично развивающейся личности. Что в свое время является фундаментом сильного и цельного Отечества.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11799" cy="536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latin typeface="Constantia" pitchFamily="18" charset="0"/>
              </a:rPr>
              <a:t>Закон РФ «Об образовании»</a:t>
            </a:r>
          </a:p>
          <a:p>
            <a:endParaRPr lang="ru-RU" sz="2000" b="1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Закон  «Об основных гарантиях  прав ребенка в Российской Федерации»</a:t>
            </a:r>
          </a:p>
          <a:p>
            <a:endParaRPr lang="ru-RU" sz="2000" b="1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Федеральный Государственный Образовательный стандарт</a:t>
            </a:r>
          </a:p>
          <a:p>
            <a:r>
              <a:rPr lang="ru-RU" sz="2000" b="1" dirty="0" smtClean="0">
                <a:latin typeface="Constantia" pitchFamily="18" charset="0"/>
              </a:rPr>
              <a:t>пункт 5 параграфа 1.6 </a:t>
            </a:r>
            <a:endParaRPr lang="ru-RU" sz="2000" b="1" dirty="0">
              <a:latin typeface="Constant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63888" y="1052736"/>
            <a:ext cx="5340350" cy="4800600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 </a:t>
            </a:r>
            <a:r>
              <a:rPr lang="ru-RU" sz="1600" b="1" u="sng" dirty="0" smtClean="0"/>
              <a:t>Морально-нравственное воспитание </a:t>
            </a:r>
            <a:r>
              <a:rPr lang="ru-RU" sz="1600" dirty="0" smtClean="0"/>
              <a:t>– это формирование ценностного отношения к жизни, обеспечивающего устойчивое, гармоническое развитие человека.</a:t>
            </a:r>
          </a:p>
          <a:p>
            <a:r>
              <a:rPr lang="ru-RU" sz="1600" dirty="0" smtClean="0"/>
              <a:t> </a:t>
            </a:r>
            <a:r>
              <a:rPr lang="ru-RU" sz="1600" b="1" u="sng" dirty="0" smtClean="0"/>
              <a:t>Нравственные ориентиры воспитания </a:t>
            </a:r>
            <a:r>
              <a:rPr lang="ru-RU" sz="1600" dirty="0" smtClean="0"/>
              <a:t>определяются в качестве основы всей системы дошкольного образования и пронизывают все сферы развития и виды деятельности ребенка раннего и дошкольного возраста.</a:t>
            </a:r>
          </a:p>
          <a:p>
            <a:r>
              <a:rPr lang="ru-RU" sz="1800" b="1" u="sng" dirty="0"/>
              <a:t>К</a:t>
            </a:r>
            <a:r>
              <a:rPr lang="ru-RU" sz="1800" b="1" u="sng" dirty="0" smtClean="0"/>
              <a:t>лючевая </a:t>
            </a:r>
            <a:r>
              <a:rPr lang="ru-RU" sz="1800" b="1" u="sng" dirty="0"/>
              <a:t>роль детского сада </a:t>
            </a:r>
            <a:r>
              <a:rPr lang="ru-RU" sz="1800" b="1" dirty="0" smtClean="0"/>
              <a:t>в создании </a:t>
            </a:r>
            <a:r>
              <a:rPr lang="ru-RU" sz="1800" b="1" dirty="0"/>
              <a:t>оптимальных условий для всестороннего развития морально-нравственного потенциала дошкольников через гармоничное  построение целостного педагогического процесса в дошкольном учреждении основанного на культурных ценностях родного края.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ruthCYR Ultra" pitchFamily="50" charset="-52"/>
              </a:rPr>
              <a:t>Актуальность </a:t>
            </a:r>
            <a:endParaRPr lang="ru-RU" sz="4000" i="1" dirty="0">
              <a:latin typeface="TruthCYR Ultra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881" y="3140968"/>
            <a:ext cx="362793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260648"/>
            <a:ext cx="8686800" cy="6480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dirty="0" smtClean="0">
                <a:solidFill>
                  <a:srgbClr val="A3AA62"/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дошкольном возрасте закладываются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основы личности.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Дошкольное детство является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благоприятным для нравственного и эстетического воспитания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В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период происходит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бурное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накопление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жизненного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опыта: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нравственного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социального, духовного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solidFill>
                  <a:srgbClr val="A3AA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089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Заложенный с ранних лет фундамент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нравственности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патриотизма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формирует основы самосознания  и индивидуальности</a:t>
            </a:r>
          </a:p>
        </p:txBody>
      </p:sp>
      <p:pic>
        <p:nvPicPr>
          <p:cNvPr id="5122" name="Picture 2" descr="F:\проект и презентация\сюжетные фото\DSC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303020" cy="420201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206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5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96" y="2047119"/>
            <a:ext cx="6264696" cy="4698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традициями, обычаями русского народа, помогает воспитывать любовь к истории, культуре русского народа, помогает сохранить прошлое. </a:t>
            </a:r>
          </a:p>
        </p:txBody>
      </p:sp>
    </p:spTree>
    <p:extLst>
      <p:ext uri="{BB962C8B-B14F-4D97-AF65-F5344CB8AC3E}">
        <p14:creationId xmlns:p14="http://schemas.microsoft.com/office/powerpoint/2010/main" val="36613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Гипотеза</a:t>
            </a:r>
            <a:endParaRPr lang="ru-RU" sz="48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Использование педагогами и родителями  </a:t>
            </a:r>
            <a:r>
              <a:rPr lang="ru-RU" dirty="0" smtClean="0"/>
              <a:t>средств </a:t>
            </a:r>
            <a:r>
              <a:rPr lang="ru-RU" dirty="0"/>
              <a:t>и образов произведений устного народного </a:t>
            </a:r>
            <a:r>
              <a:rPr lang="ru-RU" dirty="0" smtClean="0"/>
              <a:t>творчества, ознакомление </a:t>
            </a:r>
            <a:r>
              <a:rPr lang="ru-RU" dirty="0"/>
              <a:t>с культурой страны и родного края будут содействовать развитию морально - нравственного сознания детей дошкольного возраста и их социализации.</a:t>
            </a:r>
          </a:p>
          <a:p>
            <a:endParaRPr lang="ru-RU" dirty="0"/>
          </a:p>
        </p:txBody>
      </p:sp>
      <p:pic>
        <p:nvPicPr>
          <p:cNvPr id="2050" name="Picture 2" descr="F:\проект и презентация\0_4eb55_e196474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700120" cy="1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Цель проекта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608512" cy="505584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азработать </a:t>
            </a:r>
            <a:r>
              <a:rPr lang="ru-RU" sz="31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апробировать модель  воспитания дошкольников через приобщение  детей к русской национальной   культуре, направленную на  развитие морально-нравственной личности дошкольников, формирование у воспитанников высокого патриотического сознания.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54363" cy="5192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544616"/>
          </a:xfrm>
        </p:spPr>
        <p:txBody>
          <a:bodyPr>
            <a:normAutofit fontScale="62500" lnSpcReduction="20000"/>
          </a:bodyPr>
          <a:lstStyle/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Интегрирование 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содержания морально-нравственного воспитания в игровую и творческую деятельность  детей;</a:t>
            </a: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  морально-нравственных чувств на основе изучения культуры страны и родного края;</a:t>
            </a: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Обогащение  словарного запаса детей в процессе морально-нравственного воспитания и диалогического общения;</a:t>
            </a: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Воспитание  морально-нравственной личности с активной жизненной позицией, способности к совершенству и гармоничному взаимодействию с другими людьми</a:t>
            </a: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Воспитание 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 интереса  и любви  к русской национальной культуре, народному творчеству, обычаям, традициям, обрядам, народному календарю,  к народным  играм;</a:t>
            </a: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формирование   у воспитанников чувства собственного достоинства как представителя своего народа и толерантного отношения к представителям других  национальностей;</a:t>
            </a:r>
          </a:p>
          <a:p>
            <a:r>
              <a:rPr lang="ru-RU" sz="3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i="1" dirty="0">
                <a:latin typeface="Times New Roman" pitchFamily="18" charset="0"/>
                <a:cs typeface="Times New Roman" pitchFamily="18" charset="0"/>
              </a:rPr>
              <a:t>создание условий для реализации основных направлений ФГОС дошкольного образования, достижения целевых ориентиров дошкольного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436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Морально – нравственное воспитание дошкольников.  Традиции русского народа.</vt:lpstr>
      <vt:lpstr>Презентация PowerPoint</vt:lpstr>
      <vt:lpstr>Актуальность </vt:lpstr>
      <vt:lpstr>Презентация PowerPoint</vt:lpstr>
      <vt:lpstr>Заложенный с ранних лет фундамент нравственности и патриотизма формирует основы самосознания  и индивидуальности</vt:lpstr>
      <vt:lpstr>Знакомство с традициями, обычаями русского народа, помогает воспитывать любовь к истории, культуре русского народа, помогает сохранить прошлое. </vt:lpstr>
      <vt:lpstr>Гипотеза</vt:lpstr>
      <vt:lpstr>Цель проекта</vt:lpstr>
      <vt:lpstr>Задачи проекта</vt:lpstr>
      <vt:lpstr>Новизна проекта</vt:lpstr>
      <vt:lpstr>Взаимодействие с социальными партнерами</vt:lpstr>
      <vt:lpstr>укрепление связей с родителями</vt:lpstr>
      <vt:lpstr>народные праздники и традиции в нашем детском саду</vt:lpstr>
      <vt:lpstr>Функционирующие кружки</vt:lpstr>
      <vt:lpstr>Методы реализации  проекта </vt:lpstr>
      <vt:lpstr>Презентация PowerPoint</vt:lpstr>
      <vt:lpstr>Ожидаемые результаты</vt:lpstr>
      <vt:lpstr>Принципы деятельности по морально – нравственному воспитанию дошкольников</vt:lpstr>
      <vt:lpstr>Предметно – развивающая стреда</vt:lpstr>
      <vt:lpstr>Презентация PowerPoint</vt:lpstr>
      <vt:lpstr>Презентация PowerPoint</vt:lpstr>
      <vt:lpstr>Презентация PowerPoint</vt:lpstr>
      <vt:lpstr>Морально – нравственное воспитание.  Традиции русского народа.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Морально – нравственное воспитание дошкольников.  Традиции русского народа</dc:title>
  <dc:creator>1</dc:creator>
  <cp:lastModifiedBy>Lida</cp:lastModifiedBy>
  <cp:revision>28</cp:revision>
  <dcterms:created xsi:type="dcterms:W3CDTF">2015-03-27T12:43:22Z</dcterms:created>
  <dcterms:modified xsi:type="dcterms:W3CDTF">2015-03-29T19:13:05Z</dcterms:modified>
</cp:coreProperties>
</file>